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76" r:id="rId5"/>
    <p:sldId id="270" r:id="rId6"/>
    <p:sldId id="271" r:id="rId7"/>
    <p:sldId id="277" r:id="rId8"/>
    <p:sldId id="278" r:id="rId9"/>
    <p:sldId id="272" r:id="rId10"/>
    <p:sldId id="281" r:id="rId11"/>
    <p:sldId id="282" r:id="rId12"/>
    <p:sldId id="274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22741-4FB4-4348-A959-4A633BBBB07C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FBDC-1804-43E8-BDD7-8AE710C4C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0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4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5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7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A683-42A0-4BEE-95C0-CDC982181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</a:t>
            </a:r>
            <a:r>
              <a:rPr lang="sr-Latn-ME" sz="3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ransformacija razvoja elektroenergetskog sektora usljed integracije obnovljivih izvora energije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81600"/>
            <a:ext cx="32004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ME" sz="1600" b="1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Milica Knežević, M.Sc.el.ing.</a:t>
            </a:r>
          </a:p>
          <a:p>
            <a:pPr algn="l"/>
            <a:r>
              <a:rPr lang="sr-Latn-ME" sz="1600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KfW</a:t>
            </a:r>
          </a:p>
          <a:p>
            <a:pPr algn="l"/>
            <a:endParaRPr lang="sr-Latn-ME" sz="1600" dirty="0" smtClean="0">
              <a:solidFill>
                <a:srgbClr val="74B230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1600" b="1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Doc.</a:t>
            </a:r>
            <a:r>
              <a:rPr lang="sr-Latn-ME" sz="1600" b="1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dr Zoran Miljanić, dipl.el.ing.</a:t>
            </a:r>
          </a:p>
          <a:p>
            <a:pPr algn="l"/>
            <a:r>
              <a:rPr lang="en-US" sz="1600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Univerzitet Crne Gore</a:t>
            </a:r>
          </a:p>
          <a:p>
            <a:pPr algn="l"/>
            <a:r>
              <a:rPr lang="sr-Latn-ME" sz="1600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Elektrotehnički fakultet Podgorica</a:t>
            </a:r>
            <a:endParaRPr lang="en-US" sz="1600" dirty="0">
              <a:solidFill>
                <a:srgbClr val="74B23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170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04800"/>
            <a:ext cx="1512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adekvatnosti proizvodnih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kapaciteta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30869" r="40930" b="25005"/>
          <a:stretch>
            <a:fillRect/>
          </a:stretch>
        </p:blipFill>
        <p:spPr bwMode="auto">
          <a:xfrm>
            <a:off x="2819400" y="3429000"/>
            <a:ext cx="3276600" cy="25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Prognoza ENTSO-E za period 2014-2030 (Scenario EU202020)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Vrijednost nivoa adekvatnosti proizvodnih kapaciteta ENTSO-E sistema u cjelini pozitivan ali konstantno u padu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Stabilnosti 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rada elektroenergetskih sistema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odre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đenih regiona tj. zemalja mogu zavisiti isključivo od uvoza električne energije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9714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Prognoza nivoa adekvatnosti proizvodnih kapaciteta njemačkog EE sistema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[ENTSO-E]</a:t>
            </a:r>
            <a:endParaRPr lang="en-GB" sz="12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Pozicija konvencionalnih izvora energije u novom sektorskom ambijentu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t="22142" r="19943" b="14928"/>
          <a:stretch>
            <a:fillRect/>
          </a:stretch>
        </p:blipFill>
        <p:spPr bwMode="auto">
          <a:xfrm>
            <a:off x="457200" y="3429000"/>
            <a:ext cx="411549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Otvaranje jedinstvenog 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evropskog tržišta električnom energijom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Povećanje udjela OIE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Stabilan i pouzdan rad elektroergetskih sistema – neophodnost pouzdanih dostupnih proizvodnih kapaciteta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819400"/>
            <a:ext cx="407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2009: </a:t>
            </a:r>
            <a:r>
              <a:rPr lang="sr-Latn-ME" sz="1400" u="sng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pad cijena električne energije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u iznosu od 30% usljed globalne ekonomske krize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ME" sz="1400" u="sng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Nastavak trenda pada 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zbog: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Pada cijene uglja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Povećanja udjela 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OIE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Smanjenje broja operativnih sati konvencionalnih izvora energije</a:t>
            </a:r>
          </a:p>
          <a:p>
            <a:pPr lvl="1"/>
            <a:endParaRPr lang="sr-Latn-ME" sz="14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71401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Trend promjene veleprodajnih cijena električne energije na dan-unaprijed tržištima </a:t>
            </a:r>
            <a:r>
              <a:rPr lang="en-GB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[</a:t>
            </a:r>
            <a:r>
              <a:rPr lang="sr-Latn-ME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ACER/CEER</a:t>
            </a:r>
            <a:r>
              <a:rPr lang="en-GB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]</a:t>
            </a:r>
            <a:endParaRPr lang="en-GB" sz="10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4366736"/>
            <a:ext cx="4191000" cy="0"/>
          </a:xfrm>
          <a:prstGeom prst="line">
            <a:avLst/>
          </a:prstGeom>
          <a:ln w="25400">
            <a:solidFill>
              <a:srgbClr val="74B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4366736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400" b="1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Profitabilnost konvencionalnih izvora električne energije varijabilnih troškova većih od cijene električne energije definisane marginalnom elektranom ugrožena</a:t>
            </a:r>
            <a:endParaRPr lang="en-GB" sz="1400" b="1" i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62500" y="5058490"/>
            <a:ext cx="4000500" cy="1288197"/>
            <a:chOff x="4762500" y="5058490"/>
            <a:chExt cx="4000500" cy="128819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05600" y="5058490"/>
              <a:ext cx="0" cy="228600"/>
            </a:xfrm>
            <a:prstGeom prst="line">
              <a:avLst/>
            </a:prstGeom>
            <a:ln w="25400"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5287090"/>
              <a:ext cx="990600" cy="0"/>
            </a:xfrm>
            <a:prstGeom prst="line">
              <a:avLst/>
            </a:prstGeom>
            <a:ln w="25400"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5000" y="5287090"/>
              <a:ext cx="990600" cy="0"/>
            </a:xfrm>
            <a:prstGeom prst="line">
              <a:avLst/>
            </a:prstGeom>
            <a:ln w="25400"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96200" y="5287090"/>
              <a:ext cx="0" cy="228600"/>
            </a:xfrm>
            <a:prstGeom prst="line">
              <a:avLst/>
            </a:prstGeom>
            <a:ln w="25400"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15000" y="5287090"/>
              <a:ext cx="0" cy="228600"/>
            </a:xfrm>
            <a:prstGeom prst="line">
              <a:avLst/>
            </a:prstGeom>
            <a:ln w="25400"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762500" y="5515689"/>
              <a:ext cx="1924050" cy="808911"/>
            </a:xfrm>
            <a:prstGeom prst="rect">
              <a:avLst/>
            </a:prstGeom>
            <a:solidFill>
              <a:srgbClr val="74B230">
                <a:alpha val="30000"/>
              </a:srgbClr>
            </a:solidFill>
            <a:ln>
              <a:solidFill>
                <a:srgbClr val="74B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3700" y="5515689"/>
              <a:ext cx="1924050" cy="808911"/>
            </a:xfrm>
            <a:prstGeom prst="rect">
              <a:avLst/>
            </a:prstGeom>
            <a:solidFill>
              <a:srgbClr val="74B230">
                <a:alpha val="30000"/>
              </a:srgbClr>
            </a:solidFill>
            <a:ln>
              <a:solidFill>
                <a:srgbClr val="74B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2500" y="551569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200" b="1" dirty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Prilagođavanje modela tržišta električne energije uz implicitno plaćanje rezervnih kapaciteta?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6550" y="5486400"/>
              <a:ext cx="2076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200" b="1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Otvaranje posebnog tržišta rezervnih kapaciteta koje bi funkcionisalo paralelno sa tržištem električne energije?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9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Zaključci</a:t>
            </a: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Novi ambijent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- promocija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OIE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pove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ćanj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njihovog udjela u bruto finalnoj potrošnji (električne) energije.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Veća fleksibilnost u radu od strane ostale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proizvodnje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potrošača i uvođenje sistema za skladištenje električne energije.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Sa procesom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deregulacije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sektora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 liberalizacijom tržišta broj subjekata raste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pa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samim tim i pravila za definisanje međusobih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relacija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postaju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kompleksnija.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Konstantan monitoring cjenovnih signala i pravovremeno prilagođavanje važeće regulative neophodno u cilju postizanja fer odnosa među subjektima u elektroenergetskom sektoru kako bi se omoućio siguran i pouzdan rad elektroenergetskog sistema te njegov održiv razvoj.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Pitanja za diskusiju:</a:t>
            </a: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 kojoj mjeri se može očekivati primjena mehanizma tržišne premije za podsticanje proizvodnje električne energije iz OIE u Crnoj Gori? Koji su glavni uticajni faktori za primjenu pomenutog mehanizma?</a:t>
            </a:r>
          </a:p>
          <a:p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Šta u tehničkom smislu znači realizacija prava na premiju za upravljanje?</a:t>
            </a:r>
          </a:p>
          <a:p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Uzimajući u obzir uslove na tržištu električne energije i planirani energetski miks na nivou EU do 2050. godine, kada se može očekivati prestanak primjene mehanizma za podsticanje proizvodnje električne energije iz OIE baziranih na cijeni?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87975"/>
            <a:ext cx="7772400" cy="1470025"/>
          </a:xfrm>
        </p:spPr>
        <p:txBody>
          <a:bodyPr>
            <a:noAutofit/>
          </a:bodyPr>
          <a:lstStyle/>
          <a:p>
            <a:r>
              <a:rPr lang="sr-Latn-ME" sz="3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Hvala na pažnji!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170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04800"/>
            <a:ext cx="1512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Tranformacija razvoja elektroenergetskog sektora usljed integracije obnovljivih izvora energije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Formiranje jedinstvenog evropskog tr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žišt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električne energije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Obnovljivi izvori energije (OIE)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Tržišni signali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adekvatnosti proizvodnih kapaciteta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Pozicija konvencionalnih izvora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electri</a:t>
            </a: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čne energije u novom sektorskom ambijentu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sz="20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0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Zaključci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Pokretači</a:t>
            </a:r>
            <a:r>
              <a:rPr lang="sr-Latn-ME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: konkurentnost, sigurnost i održivost elektroenergetskog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Pristup odozdo prema gore (</a:t>
            </a:r>
            <a:r>
              <a:rPr lang="sr-Latn-ME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bottom-up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) – povezivanje 7 Regionalnih Inicijativa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Formiranje jedinstvenog evropskog tr</a:t>
            </a:r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žišt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</a:t>
            </a:r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električne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energije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6495" r="34615" b="9972"/>
          <a:stretch>
            <a:fillRect/>
          </a:stretch>
        </p:blipFill>
        <p:spPr bwMode="auto">
          <a:xfrm>
            <a:off x="642363" y="2514601"/>
            <a:ext cx="5758437" cy="382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2514600"/>
            <a:ext cx="8153400" cy="387798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b="1" u="sng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Preduslovi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Postojanje infrastrukture za povezivanje regionalnih tržišta</a:t>
            </a:r>
          </a:p>
          <a:p>
            <a:pPr marL="342900" indent="-342900">
              <a:buFont typeface="+mj-lt"/>
              <a:buAutoNum type="arabicPeriod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Ciljni model elektroenergetskog tržista podrazumijeva:</a:t>
            </a:r>
          </a:p>
          <a:p>
            <a:pPr marL="800100" lvl="1" indent="-342900">
              <a:buAutoNum type="arabicParenR"/>
            </a:pPr>
            <a:r>
              <a:rPr lang="sr-Latn-ME" sz="1600" u="sng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Jedinstveno tržište dan-unaprijed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sa implicitnim alokacijama prekograničnih prenosnih kapaciteta</a:t>
            </a:r>
          </a:p>
          <a:p>
            <a:pPr marL="800100" lvl="1" indent="-342900">
              <a:buAutoNum type="arabicParenR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Jedinstveno unutardnevno tržiste sa konstantnim implicitnim alokacijama prekograničnih kapaciteta</a:t>
            </a:r>
          </a:p>
          <a:p>
            <a:pPr marL="800100" lvl="1" indent="-342900">
              <a:buAutoNum type="arabicParenR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Jedinstvenu evropsku platformu za dugoročnu alokaciju prekograničnih prenosnih kapaciteta</a:t>
            </a:r>
          </a:p>
          <a:p>
            <a:pPr marL="800100" lvl="1" indent="-342900">
              <a:buAutoNum type="arabicParenR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Proračun prekograničnih prenosnih kapaciteta u svrhu alokacije na osnovu tokova snaga u izuzetno rasprostranjenim mrežama</a:t>
            </a:r>
          </a:p>
          <a:p>
            <a:pPr marL="800100" lvl="1" indent="-342900">
              <a:buAutoNum type="arabicParenR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Primjenu modela OPS-OPS uz zajedničku listu angažovanja za prekograničnu razmjenu balansne energije</a:t>
            </a:r>
          </a:p>
          <a:p>
            <a:pPr lvl="1"/>
            <a:endParaRPr lang="sr-Latn-ME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lvl="1"/>
            <a:endParaRPr lang="en-US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3048000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integrisanosti 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tržišta </a:t>
            </a:r>
            <a:r>
              <a:rPr lang="sr-Latn-ME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dan-unaprijed unutar 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RI</a:t>
            </a:r>
            <a:endParaRPr lang="en-US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Formiranje jedinstvenog evropskog tr</a:t>
            </a:r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žišt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</a:t>
            </a:r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električne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energije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1752600"/>
            <a:ext cx="3429000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konvergencije satnih cijena unutar regionalnih tržista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1886635"/>
            <a:ext cx="1219200" cy="32316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2590800"/>
            <a:ext cx="5774915" cy="3333750"/>
            <a:chOff x="152400" y="2895600"/>
            <a:chExt cx="5774915" cy="3333750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6" t="20538" r="23636" b="28430"/>
            <a:stretch>
              <a:fillRect/>
            </a:stretch>
          </p:blipFill>
          <p:spPr bwMode="auto">
            <a:xfrm>
              <a:off x="152400" y="2895600"/>
              <a:ext cx="5774915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2471604" y="3016555"/>
              <a:ext cx="3319596" cy="292704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2859" y="3018281"/>
              <a:ext cx="817341" cy="292704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15000" y="5449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Potpuna konvergencija cijena:     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&lt;</a:t>
            </a:r>
            <a:r>
              <a:rPr lang="sr-Latn-ME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1EUR/MWh</a:t>
            </a:r>
          </a:p>
          <a:p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Umjerena konvergencija cijena:</a:t>
            </a:r>
            <a:r>
              <a:rPr lang="sr-Latn-ME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    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1-10EUR/MWh</a:t>
            </a:r>
            <a:endParaRPr lang="sr-Latn-ME" sz="1200" b="1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Niska konvergencija cijena:</a:t>
            </a:r>
            <a:r>
              <a:rPr lang="sr-Latn-ME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        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&gt;10EUR/MWh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76596" y="2819400"/>
            <a:ext cx="6662604" cy="2057400"/>
            <a:chOff x="2176596" y="3124200"/>
            <a:chExt cx="6662604" cy="2057400"/>
          </a:xfrm>
        </p:grpSpPr>
        <p:sp>
          <p:nvSpPr>
            <p:cNvPr id="30" name="Oval 29"/>
            <p:cNvSpPr/>
            <p:nvPr/>
          </p:nvSpPr>
          <p:spPr>
            <a:xfrm>
              <a:off x="2176596" y="4665406"/>
              <a:ext cx="490404" cy="5161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1200" y="3124200"/>
              <a:ext cx="3048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Pad cijen</a:t>
              </a:r>
              <a:r>
                <a:rPr lang="sr-Latn-ME" sz="1600" b="1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a na njemačkom veleprodajnom tržištu usljed:</a:t>
              </a:r>
              <a:endParaRPr lang="sr-Latn-ME" sz="16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pada cijena 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uglja</a:t>
              </a:r>
              <a:endParaRPr lang="sr-Latn-ME" sz="16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ME" sz="1600" dirty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p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ove</a:t>
              </a:r>
              <a:r>
                <a:rPr lang="sr-Latn-ME" sz="1600" dirty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ć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an</a:t>
              </a: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e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 koli</a:t>
              </a: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č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in</a:t>
              </a: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e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 elektri</a:t>
              </a: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č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ne energije proizvedene od strane </a:t>
              </a:r>
              <a:r>
                <a:rPr lang="en-GB" sz="1600" u="sng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vjetroelektrana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 i </a:t>
              </a:r>
              <a:r>
                <a:rPr lang="en-GB" sz="1600" u="sng" dirty="0" smtClean="0">
                  <a:solidFill>
                    <a:schemeClr val="tx2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solarnih elektrana</a:t>
              </a:r>
            </a:p>
          </p:txBody>
        </p:sp>
        <p:sp>
          <p:nvSpPr>
            <p:cNvPr id="33" name="Line Callout 2 32"/>
            <p:cNvSpPr/>
            <p:nvPr/>
          </p:nvSpPr>
          <p:spPr>
            <a:xfrm>
              <a:off x="5791200" y="3124200"/>
              <a:ext cx="3048000" cy="20574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9333"/>
                <a:gd name="adj6" fmla="val -10447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4400" y="5971401"/>
            <a:ext cx="396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Konvergencija cijena unutar Regionalnih Inicijativa</a:t>
            </a:r>
            <a:r>
              <a:rPr lang="sr-Latn-ME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[</a:t>
            </a:r>
            <a:r>
              <a:rPr lang="sr-Latn-ME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ACER/CEER</a:t>
            </a:r>
            <a:r>
              <a:rPr lang="en-GB" sz="10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]</a:t>
            </a:r>
            <a:endParaRPr lang="en-GB" sz="10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950732"/>
            <a:ext cx="8001000" cy="2389138"/>
          </a:xfrm>
          <a:prstGeom prst="rect">
            <a:avLst/>
          </a:prstGeom>
          <a:noFill/>
          <a:ln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Obnovljivi izvori energije (OIE)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7526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EU Strategija pametnog,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odr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ž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ivog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 inkluzivnog razvoja do 2020.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godine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Ciljevi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oblast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klimatskih promjena i energetske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odr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ž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ivosti</a:t>
            </a:r>
            <a:endParaRPr lang="sr-Latn-ME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Smanjenje emisije gasova sa efektom staklene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ba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š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te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do 20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%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Udio obnovljivih izvora energije 20% u bruto finalnoj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potro</a:t>
            </a:r>
            <a:r>
              <a:rPr lang="sr-Latn-ME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č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nji energije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Unapredjenje energetske efikasnosti za 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4096942"/>
            <a:ext cx="4495800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1600" b="1" u="sng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Njemačka (primjer)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:</a:t>
            </a:r>
            <a:endParaRPr lang="sr-Latn-ME" sz="14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2011: 20%</a:t>
            </a:r>
          </a:p>
          <a:p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2020: 35%</a:t>
            </a:r>
          </a:p>
          <a:p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2030: 50%</a:t>
            </a:r>
          </a:p>
          <a:p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2050: 75%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4066639"/>
            <a:ext cx="2819400" cy="209288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Šeme podrške razvoja OIE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:</a:t>
            </a:r>
          </a:p>
          <a:p>
            <a:endParaRPr lang="sr-Latn-ME" sz="16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fiksne zagarantovane cijene otkupa električne energije (</a:t>
            </a:r>
            <a:r>
              <a:rPr lang="sr-Latn-ME" sz="1400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feed-in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tarife)</a:t>
            </a:r>
          </a:p>
          <a:p>
            <a:pPr marL="285750" indent="-285750">
              <a:buFontTx/>
              <a:buChar char="-"/>
            </a:pPr>
            <a:r>
              <a:rPr lang="sr-Latn-ME" sz="1400" i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f</a:t>
            </a:r>
            <a:r>
              <a:rPr lang="sr-Latn-ME" sz="1400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eed-in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premije</a:t>
            </a:r>
          </a:p>
          <a:p>
            <a:pPr marL="285750" indent="-285750">
              <a:buFontTx/>
              <a:buChar char="-"/>
            </a:pPr>
            <a:r>
              <a:rPr lang="sr-Latn-ME" sz="14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istem kvota i trgovina sertifikatima</a:t>
            </a:r>
          </a:p>
          <a:p>
            <a:pPr marL="285750" indent="-285750">
              <a:buFontTx/>
              <a:buChar char="-"/>
            </a:pP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ostalo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solidFill>
                  <a:srgbClr val="74B230"/>
                </a:solidFill>
                <a:latin typeface="Franklin Gothic Book" panose="020B0503020102020204" pitchFamily="34" charset="0"/>
              </a:rPr>
              <a:t>Nacionalni nivo (top-down pristup)</a:t>
            </a:r>
            <a:endParaRPr lang="en-US" b="1" dirty="0">
              <a:solidFill>
                <a:srgbClr val="74B23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294293"/>
            <a:ext cx="4495800" cy="954107"/>
          </a:xfrm>
          <a:prstGeom prst="rect">
            <a:avLst/>
          </a:prstGeom>
          <a:solidFill>
            <a:srgbClr val="74B230">
              <a:alpha val="20000"/>
            </a:srgbClr>
          </a:solidFill>
          <a:ln w="25400">
            <a:solidFill>
              <a:srgbClr val="74B23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17.2% od ukupno proizvedene električne energije od strane članica ENTSO-E proizvedeno u Njemačkoj</a:t>
            </a:r>
          </a:p>
          <a:p>
            <a:pPr marL="285750" indent="-285750">
              <a:buFontTx/>
              <a:buChar char="-"/>
            </a:pP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24.4% od ukupno proizvedene električne energije u Njemačkoj proizvedeno od strane OIE</a:t>
            </a:r>
          </a:p>
        </p:txBody>
      </p:sp>
    </p:spTree>
    <p:extLst>
      <p:ext uri="{BB962C8B-B14F-4D97-AF65-F5344CB8AC3E}">
        <p14:creationId xmlns:p14="http://schemas.microsoft.com/office/powerpoint/2010/main" val="24513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Tržišni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signali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78997"/>
              </p:ext>
            </p:extLst>
          </p:nvPr>
        </p:nvGraphicFramePr>
        <p:xfrm>
          <a:off x="228600" y="3810000"/>
          <a:ext cx="4759382" cy="222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3" imgW="4533927" imgH="2114660" progId="MSGraph.Chart.8">
                  <p:embed/>
                </p:oleObj>
              </mc:Choice>
              <mc:Fallback>
                <p:oleObj name="Chart" r:id="rId3" imgW="4533927" imgH="2114660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4759382" cy="2225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1752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Aktuelno: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Kretanja na EPEX Spot SE – pojava negativne cijene elektri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čne energije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Predimenzionisanost proizvodnih kapaciteta razvijenih elektronergetskih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Početak neravnopravne borbe OIE i konvencionalnih izvora energije sa očekivanim ishodom?</a:t>
            </a: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559076"/>
            <a:ext cx="3810000" cy="255454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Potreba za elektroenergetskim sistemom u kom fleksibilni proizvodni kapaciteti, fleksibilni potrošači i sistemi za skladištenje električne energije odgovaraju na naizmjeniču proizvodnju vjetroelektrana i solarnih elektrana.</a:t>
            </a:r>
          </a:p>
          <a:p>
            <a:endParaRPr lang="sr-Latn-ME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Smanjenje jaza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 “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tretiranju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”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konvencionalnih izvora energije i povlašćenih proizvođača.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353038"/>
            <a:ext cx="7696200" cy="2971562"/>
          </a:xfrm>
          <a:prstGeom prst="rect">
            <a:avLst/>
          </a:prstGeom>
          <a:solidFill>
            <a:srgbClr val="74B230">
              <a:alpha val="20000"/>
            </a:srgbClr>
          </a:solidFill>
          <a:ln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Tržišni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signali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815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u="sng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Njemačka (primjer)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Tri perioda: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2000-2009: povećanje proizvodnje električne energije iz domaćih OIE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2009-2011: nagle promjene proizvodne cijene fotonaponskih ćelija -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&gt;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nagle promjene zagarantovanih otkupnih cijena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2011-: razvoj tehnologije -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&gt; 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nastavak pada zagarantovanih otkupnih cijen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</a:t>
            </a:r>
          </a:p>
        </p:txBody>
      </p:sp>
      <p:pic>
        <p:nvPicPr>
          <p:cNvPr id="11" name="Picture 2" descr="EEG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038600"/>
            <a:ext cx="4191000" cy="17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52017"/>
              </p:ext>
            </p:extLst>
          </p:nvPr>
        </p:nvGraphicFramePr>
        <p:xfrm>
          <a:off x="1219200" y="5902029"/>
          <a:ext cx="1440310" cy="33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cuación" r:id="rId4" imgW="850531" imgH="203112" progId="Equation.3">
                  <p:embed/>
                </p:oleObj>
              </mc:Choice>
              <mc:Fallback>
                <p:oleObj name="Ecuación" r:id="rId4" imgW="85053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902029"/>
                        <a:ext cx="1440310" cy="3398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26450"/>
              </p:ext>
            </p:extLst>
          </p:nvPr>
        </p:nvGraphicFramePr>
        <p:xfrm>
          <a:off x="3249731" y="5867400"/>
          <a:ext cx="1666875" cy="33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cuación" r:id="rId6" imgW="977476" imgH="203112" progId="Equation.3">
                  <p:embed/>
                </p:oleObj>
              </mc:Choice>
              <mc:Fallback>
                <p:oleObj name="Ecuación" r:id="rId6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731" y="5867400"/>
                        <a:ext cx="1666875" cy="3398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3352800"/>
            <a:ext cx="769620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Tranzicioni proces ka direktnom u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češću OIE na tržište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Uvođenje tržišne premije – odgovornije ponašanje OIE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4038600"/>
            <a:ext cx="3048000" cy="206210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ME" sz="1600" b="1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Cmp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bazirana na cijenama električene energije na kratkoročnom tržištu EPEX Spot 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ME" sz="1600" b="1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Up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opadajuća na godišnjem nivou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ME" sz="1600" b="1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Cmp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i </a:t>
            </a:r>
            <a:r>
              <a:rPr lang="sr-Latn-ME" sz="1600" b="1" i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Up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 prilagođene za različite vrste OIE</a:t>
            </a:r>
          </a:p>
        </p:txBody>
      </p:sp>
    </p:spTree>
    <p:extLst>
      <p:ext uri="{BB962C8B-B14F-4D97-AF65-F5344CB8AC3E}">
        <p14:creationId xmlns:p14="http://schemas.microsoft.com/office/powerpoint/2010/main" val="2121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Tržišni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signali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2925"/>
              </p:ext>
            </p:extLst>
          </p:nvPr>
        </p:nvGraphicFramePr>
        <p:xfrm>
          <a:off x="381000" y="1524000"/>
          <a:ext cx="8458200" cy="4875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9700"/>
                <a:gridCol w="5058335"/>
                <a:gridCol w="1990165"/>
              </a:tblGrid>
              <a:tr h="334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Vrsta OIE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20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20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</a:tr>
              <a:tr h="1197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Kopnene vjetroelekrane (KVE)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za svaki sat u kalendarskom mjesecu odgovarajuća prosječna satna ugovorena cijena se pomnoži sa količinom električne energije proizvedene u odgovarajućem satu od strane </a:t>
                      </a:r>
                      <a:r>
                        <a:rPr lang="hr-HR" sz="1100" dirty="0" smtClean="0">
                          <a:effectLst/>
                          <a:latin typeface="Franklin Gothic Book" panose="020B0503020102020204" pitchFamily="34" charset="0"/>
                        </a:rPr>
                        <a:t>KVE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zbir tako dobijenih satnih vrijednosti na nivou mjeseca se podijeli sa ukupno proizvedenom električnom energijom od strane KVE u togu odgovarajućeg mjeseca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2012: 1,20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2013: 1,00 EURc/kWh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2014: 0,85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od 2015: 0,70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/>
                </a:tc>
              </a:tr>
              <a:tr h="1197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Pučinske vjetroelektrane (PVE)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za svaki sat u kalendarskom mjesecu odgovarajuća prosječna satna ugovorena cijena se pomnoži sa količinom električne energije proizvedene u odgovarajućem satu od strane </a:t>
                      </a:r>
                      <a:r>
                        <a:rPr lang="hr-HR" sz="1100" dirty="0" smtClean="0">
                          <a:effectLst/>
                          <a:latin typeface="Franklin Gothic Book" panose="020B0503020102020204" pitchFamily="34" charset="0"/>
                        </a:rPr>
                        <a:t>PVE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zbir tako dobijenih satnih vrijednosti na nivou mjeseca se podijeli sa ukupno proizvedenom električnom energijom od strane PVE u togu odgovarajućeg mjeseca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2013: 1,00 EURc/kWh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2014: 0,85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od 2015: 0,70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/>
                </a:tc>
              </a:tr>
              <a:tr h="1197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Solarne elektrane (SE)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- </a:t>
                      </a: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za svaki sat u kalendarskom mjesecu odgovarajuća prosječna satna ugovorena cijena se pomnoži sa količinom električne energije proizvedene u odgovarajućem satu od strane </a:t>
                      </a:r>
                      <a:r>
                        <a:rPr lang="hr-HR" sz="1100" dirty="0" smtClean="0">
                          <a:effectLst/>
                          <a:latin typeface="Franklin Gothic Book" panose="020B0503020102020204" pitchFamily="34" charset="0"/>
                        </a:rPr>
                        <a:t>SE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zbir tako dobijenih satnih vrijednosti na nivou mjeseca se podijeli sa ukupno proizvedenom električnom energijom od strane SE u togu odgovarajućeg mjeseca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2012: 1,20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2013: 1,00 EURc/kWh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2014: 0,85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od 2015: 0,70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/>
                </a:tc>
              </a:tr>
              <a:tr h="598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Franklin Gothic Book" panose="020B0503020102020204" pitchFamily="34" charset="0"/>
                        </a:rPr>
                        <a:t>Ostali OIE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- stvarna prosječna satna ugovorena cijena električne energije na mjesečnom nivou na kratkoročnom tržištu EPEX Spot SE u Lajpcigu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2012: 0,30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2013: 0,275 EURc/kWh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2014: 0,25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Franklin Gothic Book" panose="020B0503020102020204" pitchFamily="34" charset="0"/>
                        </a:rPr>
                        <a:t>od 2015: 0,225 EURc/kWh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9903" marR="499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sr-Latn-ME" sz="28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adekvatnosti proizvodnih </a:t>
            </a:r>
            <a: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kapaciteta</a:t>
            </a:r>
            <a:br>
              <a:rPr lang="sr-Latn-ME" sz="2800" b="1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sr-Latn-ME" sz="28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 KO CIGRE, IV Savjetovanje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A683-42A0-4BEE-95C0-CDC982181440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2" descr="Adekvatnost kapacit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79597"/>
            <a:ext cx="8132619" cy="36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75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Relativno povećenje neto proizvodnog kapaciteta OIE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=&gt; pove</a:t>
            </a: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ćanje NK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Nivo adekvatnosti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= PK - RMA</a:t>
            </a:r>
            <a:endParaRPr lang="en-GB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Chart</vt:lpstr>
      <vt:lpstr>Ecuación</vt:lpstr>
      <vt:lpstr>Transformacija razvoja elektroenergetskog sektora usljed integracije obnovljivih izvora energije</vt:lpstr>
      <vt:lpstr>Tranformacija razvoja elektroenergetskog sektora usljed integracije obnovljivih izvora energije</vt:lpstr>
      <vt:lpstr>Formiranje jedinstvenog evropskog tržišta električne energije</vt:lpstr>
      <vt:lpstr>Formiranje jedinstvenog evropskog tržišta električne energije</vt:lpstr>
      <vt:lpstr>Obnovljivi izvori energije (OIE) </vt:lpstr>
      <vt:lpstr>Tržišni signali </vt:lpstr>
      <vt:lpstr>Tržišni signali </vt:lpstr>
      <vt:lpstr>Tržišni signali </vt:lpstr>
      <vt:lpstr>Nivo adekvatnosti proizvodnih kapaciteta </vt:lpstr>
      <vt:lpstr>Nivo adekvatnosti proizvodnih kapaciteta </vt:lpstr>
      <vt:lpstr>PowerPoint Presentation</vt:lpstr>
      <vt:lpstr>Zaključci</vt:lpstr>
      <vt:lpstr>Pitanja za diskusiju:</vt:lpstr>
      <vt:lpstr>Hvala na pažnji!</vt:lpstr>
    </vt:vector>
  </TitlesOfParts>
  <Company>KfW Bankengruppe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TRANSFORMACIJA RAZVOJA ELEKTROENERGETSKOG SEKTORA USLjED INTEGRACIJE OBNOVLjIVIH IZVORA ENERGIJE</dc:title>
  <dc:creator>Milica Knezevic</dc:creator>
  <cp:lastModifiedBy>Milica Knezevic</cp:lastModifiedBy>
  <cp:revision>36</cp:revision>
  <dcterms:created xsi:type="dcterms:W3CDTF">2015-05-12T07:51:34Z</dcterms:created>
  <dcterms:modified xsi:type="dcterms:W3CDTF">2015-05-14T05:49:23Z</dcterms:modified>
</cp:coreProperties>
</file>